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6"/>
  </p:notesMasterIdLst>
  <p:sldIdLst>
    <p:sldId id="439" r:id="rId2"/>
    <p:sldId id="257" r:id="rId3"/>
    <p:sldId id="440" r:id="rId4"/>
    <p:sldId id="270" r:id="rId5"/>
    <p:sldId id="268" r:id="rId6"/>
    <p:sldId id="441" r:id="rId7"/>
    <p:sldId id="271" r:id="rId8"/>
    <p:sldId id="272" r:id="rId9"/>
    <p:sldId id="445" r:id="rId10"/>
    <p:sldId id="446" r:id="rId11"/>
    <p:sldId id="447" r:id="rId12"/>
    <p:sldId id="448" r:id="rId13"/>
    <p:sldId id="273" r:id="rId14"/>
    <p:sldId id="274" r:id="rId15"/>
    <p:sldId id="454" r:id="rId16"/>
    <p:sldId id="443" r:id="rId17"/>
    <p:sldId id="444" r:id="rId18"/>
    <p:sldId id="449" r:id="rId19"/>
    <p:sldId id="452" r:id="rId20"/>
    <p:sldId id="453" r:id="rId21"/>
    <p:sldId id="455" r:id="rId22"/>
    <p:sldId id="456" r:id="rId23"/>
    <p:sldId id="457" r:id="rId24"/>
    <p:sldId id="266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9" autoAdjust="0"/>
    <p:restoredTop sz="94660"/>
  </p:normalViewPr>
  <p:slideViewPr>
    <p:cSldViewPr snapToGrid="0">
      <p:cViewPr>
        <p:scale>
          <a:sx n="75" d="100"/>
          <a:sy n="75" d="100"/>
        </p:scale>
        <p:origin x="1998" y="720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9475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33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ko-KR" alt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95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ko-KR" alt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9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저작권" preserve="1">
  <p:cSld name="1_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99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창의 설계</a:t>
            </a:r>
            <a:endParaRPr sz="1800" b="1" i="0" u="none" strike="noStrike" cap="none">
              <a:solidFill>
                <a:srgbClr val="99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09600" y="1700213"/>
            <a:ext cx="799147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박현석, 김연정, 김연우, 지현진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r>
              <a:rPr lang="ko-KR" sz="1400" b="0" i="0" u="none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벌금에 처할 수 있고 </a:t>
            </a:r>
            <a:b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병과(倂科)할 수도 있습니다.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 cap="flat" cmpd="sng">
            <a:solidFill>
              <a:srgbClr val="EE77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977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2280" y="5993974"/>
            <a:ext cx="1440283" cy="25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69827" y="3573016"/>
            <a:ext cx="2053333" cy="1366653"/>
            <a:chOff x="369827" y="5314828"/>
            <a:chExt cx="1862833" cy="123986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r="37757" b="31491"/>
            <a:stretch/>
          </p:blipFill>
          <p:spPr>
            <a:xfrm>
              <a:off x="369827" y="5314828"/>
              <a:ext cx="1862833" cy="48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 l="64279" b="36883"/>
            <a:stretch/>
          </p:blipFill>
          <p:spPr>
            <a:xfrm>
              <a:off x="388619" y="5787268"/>
              <a:ext cx="1069027" cy="4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 t="68509" r="44122"/>
            <a:stretch/>
          </p:blipFill>
          <p:spPr>
            <a:xfrm>
              <a:off x="369827" y="6332220"/>
              <a:ext cx="1672333" cy="22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000" b="1" i="0" u="none" strike="noStrike" cap="none" dirty="0" smtClean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 </a:t>
            </a: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다이어그램 소개</a:t>
            </a:r>
            <a:endParaRPr sz="4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6164" y="5694347"/>
            <a:ext cx="25375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</a:t>
            </a:r>
            <a:r>
              <a:rPr 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48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1" y="296038"/>
            <a:ext cx="8371494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3543300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12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83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1;p4"/>
          <p:cNvSpPr txBox="1">
            <a:spLocks/>
          </p:cNvSpPr>
          <p:nvPr userDrawn="1"/>
        </p:nvSpPr>
        <p:spPr>
          <a:xfrm>
            <a:off x="495300" y="985648"/>
            <a:ext cx="1557494" cy="2813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 smtClean="0"/>
              <a:t>실습 따라 하기</a:t>
            </a:r>
            <a:endParaRPr lang="ko-KR" altLang="en-US" sz="1600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279771"/>
            <a:ext cx="8356600" cy="3543300"/>
          </a:xfrm>
        </p:spPr>
        <p:txBody>
          <a:bodyPr/>
          <a:lstStyle>
            <a:lvl1pPr marL="896938" marR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>
                <a:latin typeface="+mj-ea"/>
                <a:ea typeface="+mj-ea"/>
              </a:defRPr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/>
              <a:defRPr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01.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패러다임 홈페이지에 접속한 후 홈페이지 상단의 </a:t>
            </a:r>
            <a:r>
              <a:rPr lang="en-US" altLang="ko-KR" dirty="0" smtClean="0"/>
              <a:t>[Try Now] </a:t>
            </a:r>
            <a:r>
              <a:rPr lang="ko-KR" altLang="en-US" dirty="0" smtClean="0"/>
              <a:t>메뉴를 클릭해 다운로드 페이지로 접속한다</a:t>
            </a:r>
            <a:r>
              <a:rPr lang="en-US" altLang="ko-KR" dirty="0" smtClean="0"/>
              <a:t>.</a:t>
            </a:r>
            <a:endParaRPr lang="en-US" altLang="ko-KR" sz="1400" dirty="0" smtClean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839824"/>
            <a:ext cx="8356600" cy="3543300"/>
          </a:xfrm>
        </p:spPr>
        <p:txBody>
          <a:bodyPr/>
          <a:lstStyle>
            <a:lvl1pPr marL="896938" marR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>
                <a:latin typeface="+mj-ea"/>
                <a:ea typeface="+mj-ea"/>
              </a:defRPr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/>
              <a:defRPr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01.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패러다임 홈페이지에 접속한 후 홈페이지 상단의 </a:t>
            </a:r>
            <a:r>
              <a:rPr lang="en-US" altLang="ko-KR" dirty="0" smtClean="0"/>
              <a:t>[Try Now] </a:t>
            </a:r>
            <a:r>
              <a:rPr lang="ko-KR" altLang="en-US" dirty="0" smtClean="0"/>
              <a:t>메뉴를 클릭해 다운로드 페이지로 접속한다</a:t>
            </a:r>
            <a:r>
              <a:rPr lang="en-US" altLang="ko-KR" dirty="0" smtClean="0"/>
              <a:t>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5120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320" y="6430523"/>
            <a:ext cx="1417043" cy="248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5472" y="2454920"/>
            <a:ext cx="2736303" cy="132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80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23"/>
            <a:ext cx="1979712" cy="68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49" r:id="rId2"/>
    <p:sldLayoutId id="2147483672" r:id="rId3"/>
    <p:sldLayoutId id="2147483677" r:id="rId4"/>
    <p:sldLayoutId id="2147483675" r:id="rId5"/>
    <p:sldLayoutId id="2147483676" r:id="rId6"/>
    <p:sldLayoutId id="214748365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visual-paradigm.com/support/documents/vpuserguide/12/512/85161_diagramedito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visual-paradigm.com/support/documents/vpuserguide.jsp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s://cafe.naver.com/software4everyone/3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visual-paradigm.com/VPGallery/diagrams/index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-paradigm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310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67" y="3953341"/>
            <a:ext cx="2902458" cy="24418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5" y="1418476"/>
            <a:ext cx="2902458" cy="24418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6" y="1418476"/>
            <a:ext cx="2902458" cy="2441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11" y="1418476"/>
            <a:ext cx="2902458" cy="24418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5" y="3953342"/>
            <a:ext cx="2902458" cy="24418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6" y="3953341"/>
            <a:ext cx="2902458" cy="24418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468" y="6488206"/>
            <a:ext cx="606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63126" y="6179128"/>
            <a:ext cx="476903" cy="184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551122" y="6179128"/>
            <a:ext cx="476903" cy="184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ko-KR" altLang="en-US" dirty="0"/>
              <a:t>다운받은 후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5-6]</a:t>
            </a:r>
            <a:r>
              <a:rPr lang="ko-KR" altLang="en-US" dirty="0"/>
              <a:t>의 절차에 따라 </a:t>
            </a:r>
            <a:r>
              <a:rPr lang="en-US" altLang="ko-KR" dirty="0"/>
              <a:t>[Next] </a:t>
            </a:r>
            <a:r>
              <a:rPr lang="ko-KR" altLang="en-US" dirty="0"/>
              <a:t>버튼을 클릭하면서 설치를 진행한다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99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1" y="1376218"/>
            <a:ext cx="3377565" cy="1920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000" y="329645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5-7]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00" y="6193325"/>
            <a:ext cx="897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0" y="4535498"/>
            <a:ext cx="3377565" cy="1657827"/>
          </a:xfrm>
          <a:prstGeom prst="rect">
            <a:avLst/>
          </a:prstGeom>
        </p:spPr>
      </p:pic>
      <p:sp>
        <p:nvSpPr>
          <p:cNvPr id="17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ko-KR" altLang="en-US" dirty="0"/>
              <a:t>이름과 이메일을 작성 뒤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/>
              <a:t>버튼을 누른다</a:t>
            </a:r>
            <a:r>
              <a:rPr lang="en-US" altLang="ko-KR" dirty="0"/>
              <a:t>.</a:t>
            </a:r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r>
              <a:rPr lang="en-US" altLang="ko-KR" b="1" dirty="0" smtClean="0">
                <a:solidFill>
                  <a:schemeClr val="accent2"/>
                </a:solidFill>
              </a:rPr>
              <a:t>05</a:t>
            </a:r>
            <a:r>
              <a:rPr lang="en-US" altLang="ko-KR" b="1" dirty="0">
                <a:solidFill>
                  <a:schemeClr val="accent2"/>
                </a:solidFill>
              </a:rPr>
              <a:t>. </a:t>
            </a:r>
            <a:r>
              <a:rPr lang="ko-KR" altLang="en-US" dirty="0"/>
              <a:t>메일로 발송된 ‘</a:t>
            </a:r>
            <a:r>
              <a:rPr lang="ko-KR" altLang="en-US" dirty="0" err="1"/>
              <a:t>액티베이션</a:t>
            </a:r>
            <a:r>
              <a:rPr lang="ko-KR" altLang="en-US" dirty="0"/>
              <a:t> </a:t>
            </a:r>
            <a:r>
              <a:rPr lang="ko-KR" altLang="en-US" dirty="0" err="1"/>
              <a:t>코드번호</a:t>
            </a:r>
            <a:r>
              <a:rPr lang="ko-KR" altLang="en-US" dirty="0"/>
              <a:t>’</a:t>
            </a:r>
            <a:r>
              <a:rPr lang="en-US" altLang="ko-KR" dirty="0"/>
              <a:t>(Activation Code)</a:t>
            </a:r>
            <a:r>
              <a:rPr lang="ko-KR" altLang="en-US" dirty="0"/>
              <a:t>와 ‘이름’</a:t>
            </a:r>
            <a:r>
              <a:rPr lang="en-US" altLang="ko-KR" dirty="0"/>
              <a:t>(Name)</a:t>
            </a:r>
            <a:r>
              <a:rPr lang="ko-KR" altLang="en-US" dirty="0"/>
              <a:t>을 입력한 후 </a:t>
            </a:r>
            <a:r>
              <a:rPr lang="en-US" altLang="ko-KR" dirty="0"/>
              <a:t>[Active] </a:t>
            </a:r>
            <a:r>
              <a:rPr lang="ko-KR" altLang="en-US" dirty="0"/>
              <a:t>버튼을 클릭한다</a:t>
            </a:r>
            <a:r>
              <a:rPr lang="en-US" altLang="ko-KR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976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89717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5-9]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386607"/>
            <a:ext cx="6145054" cy="451056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95300" y="6304353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06.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5-9]</a:t>
            </a:r>
            <a:r>
              <a:rPr lang="ko-KR" altLang="en-US" dirty="0"/>
              <a:t>와 같은 창이 뜨면 설치가 완료된 것이다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107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197043"/>
          </a:xfrm>
        </p:spPr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패러다임 </a:t>
            </a:r>
            <a:r>
              <a:rPr lang="ko-KR" altLang="en-US" dirty="0" err="1" smtClean="0"/>
              <a:t>툴바</a:t>
            </a:r>
            <a:r>
              <a:rPr lang="ko-KR" altLang="en-US" dirty="0" smtClean="0"/>
              <a:t> 메뉴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패러다임</a:t>
            </a:r>
            <a:r>
              <a:rPr lang="en-US" altLang="ko-KR" dirty="0"/>
              <a:t>(Visual Paradigm) </a:t>
            </a:r>
            <a:r>
              <a:rPr lang="ko-KR" altLang="en-US" dirty="0"/>
              <a:t>응용 프로그램 창의 맨 위에 </a:t>
            </a:r>
            <a:r>
              <a:rPr lang="ko-KR" altLang="en-US" dirty="0" smtClean="0"/>
              <a:t>위치함</a:t>
            </a:r>
            <a:endParaRPr lang="en-US" altLang="ko-KR" dirty="0" smtClean="0"/>
          </a:p>
          <a:p>
            <a:pPr lvl="1"/>
            <a:r>
              <a:rPr lang="ko-KR" altLang="en-US" dirty="0"/>
              <a:t>기본적으로 표시되어 있지만 메뉴를 두 번 클릭하여 축소할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53" y="2261438"/>
            <a:ext cx="5846445" cy="312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18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177587"/>
          </a:xfrm>
        </p:spPr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패러다임 다이어그램 </a:t>
            </a:r>
            <a:r>
              <a:rPr lang="ko-KR" altLang="en-US" dirty="0" smtClean="0"/>
              <a:t>에디터 </a:t>
            </a:r>
            <a:r>
              <a:rPr lang="en-US" altLang="ko-KR" sz="1200" b="0" dirty="0" smtClean="0">
                <a:solidFill>
                  <a:schemeClr val="accent1"/>
                </a:solidFill>
                <a:hlinkClick r:id="rId2"/>
              </a:rPr>
              <a:t>[</a:t>
            </a:r>
            <a:r>
              <a:rPr lang="ko-KR" altLang="en-US" sz="1200" b="0" dirty="0" err="1" smtClean="0">
                <a:solidFill>
                  <a:schemeClr val="accent1"/>
                </a:solidFill>
                <a:hlinkClick r:id="rId2"/>
              </a:rPr>
              <a:t>바로가기</a:t>
            </a:r>
            <a:r>
              <a:rPr lang="en-US" altLang="ko-KR" sz="1200" b="0" dirty="0">
                <a:solidFill>
                  <a:schemeClr val="accent1"/>
                </a:solidFill>
                <a:hlinkClick r:id="rId2"/>
              </a:rPr>
              <a:t>]</a:t>
            </a:r>
            <a:endParaRPr lang="en-US" altLang="ko-KR" sz="1200" b="0" dirty="0" smtClean="0">
              <a:solidFill>
                <a:schemeClr val="accent1"/>
              </a:solidFill>
            </a:endParaRPr>
          </a:p>
          <a:p>
            <a:pPr lvl="1"/>
            <a:r>
              <a:rPr lang="en-US" altLang="ko-KR" dirty="0" smtClean="0"/>
              <a:t>UML </a:t>
            </a:r>
            <a:r>
              <a:rPr lang="ko-KR" altLang="en-US" dirty="0"/>
              <a:t>다이어그램을 그릴 수 있는 </a:t>
            </a:r>
            <a:r>
              <a:rPr lang="ko-KR" altLang="en-US" dirty="0" smtClean="0"/>
              <a:t>공간</a:t>
            </a:r>
            <a:endParaRPr lang="ko-KR" altLang="en-US" sz="1800" dirty="0"/>
          </a:p>
        </p:txBody>
      </p:sp>
      <p:pic>
        <p:nvPicPr>
          <p:cNvPr id="5122" name="Picture 2" descr="C:\Users\user\Dropbox\소프트웨어 창의 설계(교안)\fig(1~13장)\fig5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" y="2024682"/>
            <a:ext cx="6068099" cy="3891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4291" y="591612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5-11]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2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879763"/>
            <a:ext cx="8356600" cy="1177587"/>
          </a:xfrm>
        </p:spPr>
        <p:txBody>
          <a:bodyPr/>
          <a:lstStyle/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 smtClean="0"/>
              <a:t>패러다임 유저 가이드 </a:t>
            </a:r>
            <a:r>
              <a:rPr lang="en-US" altLang="ko-KR" sz="1100" b="0" dirty="0" smtClean="0">
                <a:hlinkClick r:id="rId2"/>
              </a:rPr>
              <a:t>[</a:t>
            </a:r>
            <a:r>
              <a:rPr lang="ko-KR" altLang="en-US" sz="1100" b="0" dirty="0" err="1" smtClean="0">
                <a:hlinkClick r:id="rId2"/>
              </a:rPr>
              <a:t>바로가기</a:t>
            </a:r>
            <a:r>
              <a:rPr lang="en-US" altLang="ko-KR" sz="1100" b="0" dirty="0" smtClean="0">
                <a:hlinkClick r:id="rId2"/>
              </a:rPr>
              <a:t>]</a:t>
            </a:r>
            <a:endParaRPr lang="en-US" altLang="ko-KR" sz="1100" b="0" dirty="0" smtClean="0"/>
          </a:p>
        </p:txBody>
      </p:sp>
      <p:pic>
        <p:nvPicPr>
          <p:cNvPr id="6" name="내용 개체 틀 4">
            <a:hlinkClick r:id="rId2"/>
            <a:extLst>
              <a:ext uri="{FF2B5EF4-FFF2-40B4-BE49-F238E27FC236}">
                <a16:creationId xmlns:a16="http://schemas.microsoft.com/office/drawing/2014/main" id="{F1B538D6-DFB4-32C1-B0A1-2A03DB8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08" y="1376193"/>
            <a:ext cx="6074448" cy="4084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2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52805" y="1042797"/>
            <a:ext cx="7505700" cy="4528566"/>
            <a:chOff x="710565" y="796925"/>
            <a:chExt cx="7505700" cy="4528566"/>
          </a:xfrm>
        </p:grpSpPr>
        <p:pic>
          <p:nvPicPr>
            <p:cNvPr id="6149" name="Picture 5" descr="C:\Users\user\Dropbox\소프트웨어 창의 설계(교안)\fig(1~13장)\표5-1-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65" y="796925"/>
              <a:ext cx="7499350" cy="334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C:\Users\user\Dropbox\소프트웨어 창의 설계(교안)\fig(1~13장)\표5-1-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30" b="1"/>
            <a:stretch/>
          </p:blipFill>
          <p:spPr bwMode="auto">
            <a:xfrm>
              <a:off x="710565" y="4137025"/>
              <a:ext cx="7505700" cy="118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09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4840"/>
          </a:xfrm>
        </p:spPr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패러다임에서 프로젝트 생성 </a:t>
            </a:r>
            <a:r>
              <a:rPr lang="ko-KR" altLang="en-US" dirty="0" smtClean="0"/>
              <a:t>방법</a:t>
            </a:r>
            <a:endParaRPr lang="ko-KR" altLang="en-US" sz="1800" dirty="0"/>
          </a:p>
        </p:txBody>
      </p:sp>
      <p:pic>
        <p:nvPicPr>
          <p:cNvPr id="7170" name="Picture 2" descr="C:\Users\user\Dropbox\소프트웨어 창의 설계(교안)\fig(1~13장)\fig5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51" y="1496378"/>
            <a:ext cx="6972113" cy="12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ropbox\소프트웨어 창의 설계(교안)\fig(1~13장)\fig5-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48" y="3288218"/>
            <a:ext cx="3715051" cy="27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3451" y="283710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5-12]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451" y="601617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5-13]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1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955896"/>
            <a:ext cx="7148946" cy="43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12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 smtClean="0"/>
              <a:t>실습 따라 하기</a:t>
            </a:r>
            <a:endParaRPr lang="ko-KR" altLang="en-US" sz="1600" dirty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3543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/>
              <a:t>메뉴에서 </a:t>
            </a:r>
            <a:r>
              <a:rPr lang="en-US" altLang="ko-KR" dirty="0"/>
              <a:t>[Diagram] &gt; [New] </a:t>
            </a:r>
            <a:r>
              <a:rPr lang="ko-KR" altLang="en-US" dirty="0"/>
              <a:t>메뉴를 클릭한다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3451" y="3020760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6050" y="625517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6" y="1855529"/>
            <a:ext cx="7499927" cy="11316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84" y="3382632"/>
            <a:ext cx="3538070" cy="3134157"/>
          </a:xfrm>
          <a:prstGeom prst="rect">
            <a:avLst/>
          </a:prstGeom>
        </p:spPr>
      </p:pic>
      <p:sp>
        <p:nvSpPr>
          <p:cNvPr id="18" name="텍스트 개체 틀 1"/>
          <p:cNvSpPr txBox="1">
            <a:spLocks/>
          </p:cNvSpPr>
          <p:nvPr/>
        </p:nvSpPr>
        <p:spPr>
          <a:xfrm>
            <a:off x="495300" y="3527165"/>
            <a:ext cx="4390193" cy="8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tabLst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 smtClean="0">
                <a:solidFill>
                  <a:schemeClr val="accent2"/>
                </a:solidFill>
              </a:rPr>
              <a:t>02. </a:t>
            </a:r>
            <a:r>
              <a:rPr lang="en-US" altLang="ko-KR" dirty="0"/>
              <a:t>&lt;New Diagram&gt; </a:t>
            </a:r>
            <a:r>
              <a:rPr lang="ko-KR" altLang="en-US" dirty="0"/>
              <a:t>창에서 사용할 </a:t>
            </a:r>
            <a:r>
              <a:rPr lang="en-US" altLang="ko-KR" dirty="0"/>
              <a:t>UML </a:t>
            </a:r>
            <a:r>
              <a:rPr lang="ko-KR" altLang="en-US" dirty="0"/>
              <a:t>다이어그램을 선택한다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chemeClr val="accent2"/>
                </a:solidFill>
              </a:rPr>
              <a:t>①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다이어그램’</a:t>
            </a:r>
            <a:r>
              <a:rPr lang="en-US" altLang="ko-KR" dirty="0"/>
              <a:t>(</a:t>
            </a:r>
            <a:r>
              <a:rPr lang="en-US" altLang="ko-KR" dirty="0" err="1" smtClean="0"/>
              <a:t>UseCase</a:t>
            </a:r>
            <a:r>
              <a:rPr lang="en-US" altLang="ko-KR" dirty="0" smtClean="0"/>
              <a:t> </a:t>
            </a:r>
            <a:r>
              <a:rPr lang="en-US" altLang="ko-KR" dirty="0"/>
              <a:t>Diagram)</a:t>
            </a:r>
            <a:r>
              <a:rPr lang="ko-KR" altLang="en-US" dirty="0"/>
              <a:t>을 선택한 후 </a:t>
            </a:r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dirty="0"/>
              <a:t>[Next]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2" name="TextBox 1">
              <a:hlinkClick r:id="rId4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 smtClean="0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68473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95300" y="6304353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 smtClean="0">
                <a:solidFill>
                  <a:schemeClr val="accent2"/>
                </a:solidFill>
              </a:rPr>
              <a:t>06. </a:t>
            </a:r>
            <a:r>
              <a:rPr lang="ko-KR" altLang="en-US" b="1" dirty="0" smtClean="0">
                <a:solidFill>
                  <a:schemeClr val="accent2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en-US" altLang="ko-KR" dirty="0"/>
              <a:t>‘Diagram Name’</a:t>
            </a:r>
            <a:r>
              <a:rPr lang="ko-KR" altLang="en-US" dirty="0"/>
              <a:t>에 다이어그램 이름과 설명을 입력하고</a:t>
            </a:r>
            <a:r>
              <a:rPr lang="en-US" altLang="ko-KR" dirty="0"/>
              <a:t>, </a:t>
            </a:r>
            <a:r>
              <a:rPr lang="ko-KR" altLang="en-US" b="1" dirty="0" smtClean="0">
                <a:solidFill>
                  <a:schemeClr val="accent2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dirty="0"/>
              <a:t>‘Location’ </a:t>
            </a:r>
            <a:r>
              <a:rPr lang="ko-KR" altLang="en-US" dirty="0"/>
              <a:t>필드에서 다이어그램을 </a:t>
            </a:r>
            <a:r>
              <a:rPr lang="ko-KR" altLang="en-US" dirty="0" smtClean="0"/>
              <a:t>저장할 위치를 </a:t>
            </a:r>
            <a:r>
              <a:rPr lang="ko-KR" altLang="en-US" dirty="0"/>
              <a:t>선택한 후</a:t>
            </a:r>
            <a:r>
              <a:rPr lang="en-US" altLang="ko-KR" dirty="0"/>
              <a:t>, </a:t>
            </a:r>
            <a:r>
              <a:rPr lang="ko-KR" altLang="en-US" b="1" dirty="0" smtClean="0">
                <a:solidFill>
                  <a:schemeClr val="accent2"/>
                </a:solidFill>
              </a:rPr>
              <a:t>③ </a:t>
            </a:r>
            <a:r>
              <a:rPr lang="en-US" altLang="ko-KR" dirty="0" smtClean="0"/>
              <a:t>[</a:t>
            </a:r>
            <a:r>
              <a:rPr lang="en-US" altLang="ko-KR" dirty="0"/>
              <a:t>OK]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728587"/>
            <a:ext cx="4296545" cy="38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4840"/>
          </a:xfrm>
        </p:spPr>
        <p:txBody>
          <a:bodyPr/>
          <a:lstStyle/>
          <a:p>
            <a:r>
              <a:rPr lang="ko-KR" altLang="en-US" dirty="0" smtClean="0"/>
              <a:t>네 가지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다이어그램 종류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6" y="1505509"/>
            <a:ext cx="4632613" cy="47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4840"/>
          </a:xfrm>
        </p:spPr>
        <p:txBody>
          <a:bodyPr/>
          <a:lstStyle/>
          <a:p>
            <a:pPr lvl="1"/>
            <a:r>
              <a:rPr lang="ko-KR" altLang="en-US" dirty="0" smtClean="0"/>
              <a:t>네 가지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다이어그램 메뉴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1514763"/>
            <a:ext cx="7749263" cy="4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4840"/>
          </a:xfrm>
        </p:spPr>
        <p:txBody>
          <a:bodyPr/>
          <a:lstStyle/>
          <a:p>
            <a:r>
              <a:rPr lang="en-US" altLang="ko-KR" kern="1200" dirty="0" smtClean="0">
                <a:solidFill>
                  <a:schemeClr val="tx1"/>
                </a:solidFill>
              </a:rPr>
              <a:t>VP </a:t>
            </a:r>
            <a:r>
              <a:rPr lang="en-US" altLang="ko-KR" kern="1200" dirty="0">
                <a:solidFill>
                  <a:schemeClr val="tx1"/>
                </a:solidFill>
              </a:rPr>
              <a:t>Gallery </a:t>
            </a:r>
            <a:r>
              <a:rPr lang="ko-KR" altLang="en-US" kern="1200" dirty="0" smtClean="0">
                <a:solidFill>
                  <a:schemeClr val="tx1"/>
                </a:solidFill>
              </a:rPr>
              <a:t>사이트 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hlinkClick r:id="rId2"/>
              </a:rPr>
              <a:t>[</a:t>
            </a:r>
            <a:r>
              <a:rPr lang="ko-KR" altLang="en-US" sz="1200" b="0" dirty="0" err="1">
                <a:solidFill>
                  <a:srgbClr val="000000"/>
                </a:solidFill>
                <a:hlinkClick r:id="rId2"/>
              </a:rPr>
              <a:t>바로가기</a:t>
            </a:r>
            <a:r>
              <a:rPr lang="en-US" altLang="ko-KR" sz="1200" b="0" dirty="0">
                <a:solidFill>
                  <a:srgbClr val="000000"/>
                </a:solidFill>
                <a:hlinkClick r:id="rId2"/>
              </a:rPr>
              <a:t>]</a:t>
            </a:r>
            <a:endParaRPr lang="en-US" altLang="ko-KR" sz="1200" kern="12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kern="1200" dirty="0" smtClean="0">
                <a:solidFill>
                  <a:schemeClr val="tx1"/>
                </a:solidFill>
              </a:rPr>
              <a:t>UML </a:t>
            </a:r>
            <a:r>
              <a:rPr lang="ko-KR" altLang="en-US" sz="1400" kern="1200" dirty="0">
                <a:solidFill>
                  <a:schemeClr val="tx1"/>
                </a:solidFill>
              </a:rPr>
              <a:t>다이어그램에서 활용할 수 있는 사물과 관계에 대해 사전식으로 </a:t>
            </a:r>
            <a:r>
              <a:rPr lang="ko-KR" altLang="en-US" sz="1400" kern="1200" dirty="0" smtClean="0">
                <a:solidFill>
                  <a:schemeClr val="tx1"/>
                </a:solidFill>
              </a:rPr>
              <a:t>정리한 것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35" y="1816099"/>
            <a:ext cx="5751965" cy="3847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000" y="568473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699256" y="1177132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sz="2000" b="1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en-US" altLang="ko-KR" sz="2000" b="1" dirty="0" smtClean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</a:t>
            </a:r>
            <a:r>
              <a:rPr lang="ko-KR" altLang="en-US" sz="2000" b="1" dirty="0" smtClean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개념 이해하기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699256" y="2139958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sz="2000" b="1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87570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en-US" altLang="ko-KR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 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다이어그램 에디터 살펴보기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8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/>
          <p:cNvSpPr txBox="1">
            <a:spLocks/>
          </p:cNvSpPr>
          <p:nvPr/>
        </p:nvSpPr>
        <p:spPr>
          <a:xfrm>
            <a:off x="495300" y="990595"/>
            <a:ext cx="8356600" cy="281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55600" marR="0" lvl="0" indent="-3556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tabLst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 indent="-161925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1600" b="0" dirty="0" smtClean="0">
                <a:latin typeface="+mn-ea"/>
              </a:rPr>
              <a:t>5</a:t>
            </a:r>
            <a:r>
              <a:rPr lang="ko-KR" altLang="en-US" sz="1600" b="0" dirty="0">
                <a:latin typeface="+mn-ea"/>
              </a:rPr>
              <a:t>장에서는 지금까지 제안한 다양한 아이디어들을 시각화하여 표현할 수 있는 </a:t>
            </a:r>
            <a:r>
              <a:rPr lang="en-US" altLang="ko-KR" sz="1600" b="0" dirty="0">
                <a:latin typeface="+mn-ea"/>
              </a:rPr>
              <a:t>UML</a:t>
            </a:r>
            <a:r>
              <a:rPr lang="ko-KR" altLang="en-US" sz="1600" b="0" dirty="0">
                <a:latin typeface="+mn-ea"/>
              </a:rPr>
              <a:t>에 대해 학습한다</a:t>
            </a:r>
            <a:r>
              <a:rPr lang="en-US" altLang="ko-KR" sz="1600" b="0" dirty="0">
                <a:latin typeface="+mn-ea"/>
              </a:rPr>
              <a:t>. </a:t>
            </a:r>
            <a:endParaRPr lang="en-US" altLang="ko-KR" sz="1600" b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342900" indent="-161925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1600" b="0" dirty="0" smtClean="0">
                <a:latin typeface="+mn-ea"/>
              </a:rPr>
              <a:t>UML</a:t>
            </a:r>
            <a:r>
              <a:rPr lang="ko-KR" altLang="en-US" sz="1600" b="0" dirty="0">
                <a:latin typeface="+mn-ea"/>
              </a:rPr>
              <a:t>의 기본 개념에 대해 알아보고</a:t>
            </a:r>
            <a:r>
              <a:rPr lang="en-US" altLang="ko-KR" sz="1600" b="0" dirty="0">
                <a:latin typeface="+mn-ea"/>
              </a:rPr>
              <a:t>, UML</a:t>
            </a:r>
            <a:r>
              <a:rPr lang="ko-KR" altLang="en-US" sz="1600" b="0" dirty="0">
                <a:latin typeface="+mn-ea"/>
              </a:rPr>
              <a:t>을 사용하여 여러 가지 다이어그램을 작성하는 이유와 그 필요성을 </a:t>
            </a:r>
            <a:r>
              <a:rPr lang="ko-KR" altLang="en-US" sz="1600" b="0" dirty="0" smtClean="0">
                <a:latin typeface="+mn-ea"/>
              </a:rPr>
              <a:t>살펴본다</a:t>
            </a:r>
            <a:r>
              <a:rPr lang="en-US" altLang="ko-KR" sz="1600" b="0" dirty="0" smtClean="0">
                <a:latin typeface="+mn-ea"/>
              </a:rPr>
              <a:t>.</a:t>
            </a:r>
            <a:endParaRPr lang="en-US" altLang="ko-KR" sz="16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342900" indent="-161925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1600" b="0" dirty="0" smtClean="0">
                <a:latin typeface="+mn-ea"/>
              </a:rPr>
              <a:t>UML </a:t>
            </a:r>
            <a:r>
              <a:rPr lang="ko-KR" altLang="en-US" sz="1600" b="0" dirty="0">
                <a:latin typeface="+mn-ea"/>
              </a:rPr>
              <a:t>다이어그램을 작성하는 에디터인 </a:t>
            </a:r>
            <a:r>
              <a:rPr lang="ko-KR" altLang="en-US" sz="1600" b="0" dirty="0" err="1">
                <a:latin typeface="+mn-ea"/>
              </a:rPr>
              <a:t>비주얼</a:t>
            </a:r>
            <a:r>
              <a:rPr lang="ko-KR" altLang="en-US" sz="1600" b="0" dirty="0">
                <a:latin typeface="+mn-ea"/>
              </a:rPr>
              <a:t> 패러다임</a:t>
            </a:r>
            <a:r>
              <a:rPr lang="en-US" altLang="ko-KR" sz="1600" b="0" dirty="0">
                <a:latin typeface="+mn-ea"/>
              </a:rPr>
              <a:t>(Visual Paradigm)</a:t>
            </a:r>
            <a:r>
              <a:rPr lang="ko-KR" altLang="en-US" sz="1600" b="0" dirty="0">
                <a:latin typeface="+mn-ea"/>
              </a:rPr>
              <a:t>을 </a:t>
            </a:r>
            <a:r>
              <a:rPr lang="ko-KR" altLang="en-US" sz="1600" b="0" dirty="0" smtClean="0">
                <a:latin typeface="+mn-ea"/>
              </a:rPr>
              <a:t>설치해본다</a:t>
            </a:r>
            <a:r>
              <a:rPr lang="en-US" altLang="ko-KR" sz="1600" b="0" dirty="0">
                <a:latin typeface="+mn-ea"/>
              </a:rPr>
              <a:t>.</a:t>
            </a:r>
            <a:endParaRPr lang="en-US" altLang="ko-KR" sz="1600" b="0" dirty="0" smtClean="0">
              <a:latin typeface="+mn-ea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 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UML</a:t>
            </a:r>
            <a:r>
              <a:rPr lang="ko-KR" altLang="en-US" dirty="0"/>
              <a:t>의 개념 이해하기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3016115"/>
          </a:xfrm>
        </p:spPr>
        <p:txBody>
          <a:bodyPr/>
          <a:lstStyle/>
          <a:p>
            <a:r>
              <a:rPr lang="en-US" altLang="ko-KR" dirty="0"/>
              <a:t>UML</a:t>
            </a:r>
            <a:r>
              <a:rPr lang="ko-KR" altLang="en-US" dirty="0"/>
              <a:t>이란 무엇일까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시스템 개발이나 프로젝트 아이디어를 상대방에게 효과적으로 설명하며 의사소통을 효율적이고 효과적으로 이루어지게 하기 위해 표준화된 모델링 언어이다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b="0" dirty="0" smtClean="0"/>
              <a:t>다양한 </a:t>
            </a:r>
            <a:r>
              <a:rPr lang="ko-KR" altLang="en-US" b="0" dirty="0"/>
              <a:t>다이어그램으로 구성되어 있는 </a:t>
            </a:r>
            <a:r>
              <a:rPr lang="en-US" altLang="ko-KR" b="0" dirty="0"/>
              <a:t>UML</a:t>
            </a:r>
            <a:r>
              <a:rPr lang="ko-KR" altLang="en-US" b="0" dirty="0"/>
              <a:t>은 시스템을 다양한 시각에서 볼 수 있는 </a:t>
            </a:r>
            <a:r>
              <a:rPr lang="ko-KR" altLang="en-US" b="0" dirty="0" err="1"/>
              <a:t>뷰</a:t>
            </a:r>
            <a:r>
              <a:rPr lang="en-US" altLang="ko-KR" b="0" dirty="0"/>
              <a:t>(view, </a:t>
            </a:r>
            <a:r>
              <a:rPr lang="ko-KR" altLang="en-US" b="0" dirty="0"/>
              <a:t>관점</a:t>
            </a:r>
            <a:r>
              <a:rPr lang="en-US" altLang="ko-KR" b="0" dirty="0"/>
              <a:t>)</a:t>
            </a:r>
            <a:r>
              <a:rPr lang="ko-KR" altLang="en-US" b="0" dirty="0" smtClean="0"/>
              <a:t>를 제공한다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설명하는 </a:t>
            </a:r>
            <a:r>
              <a:rPr lang="ko-KR" altLang="en-US" b="0" dirty="0"/>
              <a:t>사람뿐만 아니라 설명을 듣는 사람도 서로의 의도를 쉽게 이해하고 </a:t>
            </a:r>
            <a:r>
              <a:rPr lang="ko-KR" altLang="en-US" b="0" dirty="0" smtClean="0"/>
              <a:t>고칠 </a:t>
            </a:r>
            <a:r>
              <a:rPr lang="ko-KR" altLang="en-US" b="0" dirty="0"/>
              <a:t>수 있기 때문에</a:t>
            </a:r>
            <a:r>
              <a:rPr lang="en-US" altLang="ko-KR" b="0" dirty="0"/>
              <a:t>, UML</a:t>
            </a:r>
            <a:r>
              <a:rPr lang="ko-KR" altLang="en-US" b="0" dirty="0"/>
              <a:t>을 보며 다양한 의견과 피드백이 오고 갈 수 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1026" name="Picture 2" descr="C:\Users\user\Dropbox\소프트웨어 창의 설계(교안)\fig(1~13장)\fig5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82" y="3684967"/>
            <a:ext cx="4340715" cy="30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1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UML</a:t>
            </a:r>
            <a:r>
              <a:rPr lang="ko-KR" altLang="en-US" dirty="0"/>
              <a:t>의 개념 이해하기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574472"/>
          </a:xfrm>
        </p:spPr>
        <p:txBody>
          <a:bodyPr/>
          <a:lstStyle/>
          <a:p>
            <a:r>
              <a:rPr lang="en-US" altLang="ko-KR" dirty="0"/>
              <a:t>UML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pic>
        <p:nvPicPr>
          <p:cNvPr id="2050" name="Picture 2" descr="C:\Users\user\Dropbox\소프트웨어 창의 설계(교안)\fig(1~13장)\fig5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4" y="1465769"/>
            <a:ext cx="74422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UML</a:t>
            </a:r>
            <a:r>
              <a:rPr lang="ko-KR" altLang="en-US" dirty="0"/>
              <a:t>의 개념 이해하기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632838"/>
          </a:xfrm>
        </p:spPr>
        <p:txBody>
          <a:bodyPr/>
          <a:lstStyle/>
          <a:p>
            <a:r>
              <a:rPr lang="ko-KR" altLang="en-US" dirty="0"/>
              <a:t>왜 여러 가지 다이어그램을 사용해야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4" name="Picture 2" descr="C:\Users\user\Dropbox\소프트웨어 창의 설계(교안)\fig(1~13장)\fig5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88" y="1562306"/>
            <a:ext cx="6958924" cy="49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21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30278" y="2152072"/>
            <a:ext cx="6366449" cy="4396941"/>
            <a:chOff x="949709" y="1571125"/>
            <a:chExt cx="6594930" cy="4537155"/>
          </a:xfrm>
        </p:grpSpPr>
        <p:sp>
          <p:nvSpPr>
            <p:cNvPr id="8" name="TextBox 7"/>
            <p:cNvSpPr txBox="1"/>
            <p:nvPr/>
          </p:nvSpPr>
          <p:spPr>
            <a:xfrm>
              <a:off x="949709" y="5846670"/>
              <a:ext cx="60680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1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b="1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5-4]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09" y="1571125"/>
              <a:ext cx="6594930" cy="4227890"/>
            </a:xfrm>
            <a:prstGeom prst="rect">
              <a:avLst/>
            </a:prstGeom>
          </p:spPr>
        </p:pic>
      </p:grpSp>
      <p:sp>
        <p:nvSpPr>
          <p:cNvPr id="12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 smtClean="0"/>
              <a:t>실습 따라 하기</a:t>
            </a:r>
            <a:endParaRPr lang="ko-KR" altLang="en-US" sz="1600" dirty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3543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tabLst/>
            </a:pPr>
            <a:r>
              <a:rPr lang="en-US" altLang="ko-KR" b="1" dirty="0" smtClean="0">
                <a:solidFill>
                  <a:schemeClr val="accent2"/>
                </a:solidFill>
              </a:rPr>
              <a:t>01.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패러다임 홈페이지에 접속한 후 홈페이지 상단의 </a:t>
            </a:r>
            <a:r>
              <a:rPr lang="en-US" altLang="ko-KR" dirty="0"/>
              <a:t>[Try Now] </a:t>
            </a:r>
            <a:r>
              <a:rPr lang="ko-KR" altLang="en-US" dirty="0"/>
              <a:t>메뉴를 클릭해 다운로드 페이지로 접속한다</a:t>
            </a:r>
            <a:r>
              <a:rPr lang="en-US" altLang="ko-KR" dirty="0"/>
              <a:t>. </a:t>
            </a:r>
            <a:r>
              <a:rPr lang="en-US" altLang="ko-KR" sz="1200" dirty="0" smtClean="0">
                <a:solidFill>
                  <a:schemeClr val="accent4"/>
                </a:solidFill>
                <a:hlinkClick r:id="rId3"/>
              </a:rPr>
              <a:t>[</a:t>
            </a:r>
            <a:r>
              <a:rPr lang="ko-KR" altLang="en-US" sz="1200" dirty="0" err="1" smtClean="0">
                <a:solidFill>
                  <a:schemeClr val="accent4"/>
                </a:solidFill>
                <a:hlinkClick r:id="rId3"/>
              </a:rPr>
              <a:t>바로가기</a:t>
            </a:r>
            <a:r>
              <a:rPr lang="en-US" altLang="ko-KR" sz="1200" dirty="0" smtClean="0">
                <a:solidFill>
                  <a:schemeClr val="accent4"/>
                </a:solidFill>
                <a:hlinkClick r:id="rId3"/>
              </a:rPr>
              <a:t>]</a:t>
            </a:r>
            <a:endParaRPr lang="en-US" altLang="ko-KR" dirty="0">
              <a:solidFill>
                <a:schemeClr val="accent4"/>
              </a:solidFill>
            </a:endParaRPr>
          </a:p>
          <a:p>
            <a:pPr marL="0">
              <a:tabLst/>
            </a:pPr>
            <a:endParaRPr lang="en-US" altLang="ko-KR" sz="1400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UML </a:t>
            </a:r>
            <a:r>
              <a:rPr lang="ko-KR" altLang="en-US" dirty="0"/>
              <a:t>다이어그램 에디터 살펴보기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9709" y="6165509"/>
            <a:ext cx="606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09" y="2164878"/>
            <a:ext cx="6226946" cy="3998113"/>
          </a:xfrm>
          <a:prstGeom prst="rect">
            <a:avLst/>
          </a:prstGeom>
        </p:spPr>
      </p:pic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980388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/>
              <a:t>다운로드 페이지 하단의 ‘</a:t>
            </a:r>
            <a:r>
              <a:rPr lang="en-US" altLang="ko-KR" dirty="0"/>
              <a:t>Get Community Edition FREE for non-commercial use’ </a:t>
            </a:r>
            <a:r>
              <a:rPr lang="ko-KR" altLang="en-US" dirty="0"/>
              <a:t>버전으로 설치를 시작한다</a:t>
            </a:r>
            <a:r>
              <a:rPr lang="en-US" altLang="ko-KR" dirty="0"/>
              <a:t>. </a:t>
            </a:r>
            <a:r>
              <a:rPr lang="ko-KR" altLang="en-US" dirty="0"/>
              <a:t>빨간 상자와 화살표로 표시된 버튼을 눌러 설치한다</a:t>
            </a:r>
            <a:r>
              <a:rPr lang="en-US" altLang="ko-KR" dirty="0"/>
              <a:t>. Community Edition</a:t>
            </a:r>
            <a:r>
              <a:rPr lang="ko-KR" altLang="en-US" dirty="0"/>
              <a:t>을 설치하지 않을 경우</a:t>
            </a:r>
            <a:r>
              <a:rPr lang="en-US" altLang="ko-KR" dirty="0"/>
              <a:t>,30</a:t>
            </a:r>
            <a:r>
              <a:rPr lang="ko-KR" altLang="en-US" dirty="0"/>
              <a:t>일 이후 유료로 전환될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1875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586</Words>
  <Application>Microsoft Office PowerPoint</Application>
  <PresentationFormat>화면 슬라이드 쇼(4:3)</PresentationFormat>
  <Paragraphs>77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목 차</vt:lpstr>
      <vt:lpstr>개 요</vt:lpstr>
      <vt:lpstr>5.1 UML의 개념 이해하기</vt:lpstr>
      <vt:lpstr>5.1 UML의 개념 이해하기</vt:lpstr>
      <vt:lpstr>5.1 UML의 개념 이해하기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5.2 UML 다이어그램 에디터 살펴보기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한빛아카데미</cp:lastModifiedBy>
  <cp:revision>70</cp:revision>
  <dcterms:modified xsi:type="dcterms:W3CDTF">2023-08-11T03:13:22Z</dcterms:modified>
</cp:coreProperties>
</file>